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0" r:id="rId19"/>
    <p:sldId id="274" r:id="rId20"/>
    <p:sldId id="279" r:id="rId21"/>
    <p:sldId id="275"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658"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F346BC-81FB-458C-A1E9-9769CE5062F4}" type="datetimeFigureOut">
              <a:rPr lang="en-CA" smtClean="0"/>
              <a:t>2022-06-08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409675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346BC-81FB-458C-A1E9-9769CE5062F4}" type="datetimeFigureOut">
              <a:rPr lang="en-CA" smtClean="0"/>
              <a:t>2022-06-08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1358074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346BC-81FB-458C-A1E9-9769CE5062F4}" type="datetimeFigureOut">
              <a:rPr lang="en-CA" smtClean="0"/>
              <a:t>2022-06-08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821080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346BC-81FB-458C-A1E9-9769CE5062F4}" type="datetimeFigureOut">
              <a:rPr lang="en-CA" smtClean="0"/>
              <a:t>2022-06-08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1065393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346BC-81FB-458C-A1E9-9769CE5062F4}" type="datetimeFigureOut">
              <a:rPr lang="en-CA" smtClean="0"/>
              <a:t>2022-06-08</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4061467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F346BC-81FB-458C-A1E9-9769CE5062F4}" type="datetimeFigureOut">
              <a:rPr lang="en-CA" smtClean="0"/>
              <a:t>2022-06-08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44604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F346BC-81FB-458C-A1E9-9769CE5062F4}" type="datetimeFigureOut">
              <a:rPr lang="en-CA" smtClean="0"/>
              <a:t>2022-06-08</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243005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F346BC-81FB-458C-A1E9-9769CE5062F4}" type="datetimeFigureOut">
              <a:rPr lang="en-CA" smtClean="0"/>
              <a:t>2022-06-08</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3953819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346BC-81FB-458C-A1E9-9769CE5062F4}" type="datetimeFigureOut">
              <a:rPr lang="en-CA" smtClean="0"/>
              <a:t>2022-06-08</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3294384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346BC-81FB-458C-A1E9-9769CE5062F4}" type="datetimeFigureOut">
              <a:rPr lang="en-CA" smtClean="0"/>
              <a:t>2022-06-08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184694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346BC-81FB-458C-A1E9-9769CE5062F4}" type="datetimeFigureOut">
              <a:rPr lang="en-CA" smtClean="0"/>
              <a:t>2022-06-08</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281555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346BC-81FB-458C-A1E9-9769CE5062F4}" type="datetimeFigureOut">
              <a:rPr lang="en-CA" smtClean="0"/>
              <a:t>2022-06-08</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1F512-A86F-4870-ACCA-62567285129C}" type="slidenum">
              <a:rPr lang="en-CA" smtClean="0"/>
              <a:t>‹#›</a:t>
            </a:fld>
            <a:endParaRPr lang="en-CA"/>
          </a:p>
        </p:txBody>
      </p:sp>
    </p:spTree>
    <p:extLst>
      <p:ext uri="{BB962C8B-B14F-4D97-AF65-F5344CB8AC3E}">
        <p14:creationId xmlns:p14="http://schemas.microsoft.com/office/powerpoint/2010/main" val="31496872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xml"/><Relationship Id="rId1" Type="http://schemas.openxmlformats.org/officeDocument/2006/relationships/vmlDrawing" Target="../drawings/vmlDrawing1.vml"/><Relationship Id="rId5" Type="http://schemas.openxmlformats.org/officeDocument/2006/relationships/image" Target="../media/image2.png"/><Relationship Id="rId4" Type="http://schemas.openxmlformats.org/officeDocument/2006/relationships/image" Target="../media/image1.wmf"/></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tandfonline.com/doi/pdf/10.1080/08893110802547240?needAccess=true"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helx.uni-goettingen.de/shelxl_html.php" TargetMode="External"/><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hyperlink" Target="http://journals.iucr.org/a/issues/2012/04/00/pc5011/pc5011.pdf"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024767401"/>
              </p:ext>
            </p:extLst>
          </p:nvPr>
        </p:nvGraphicFramePr>
        <p:xfrm>
          <a:off x="447062" y="4925477"/>
          <a:ext cx="8117144" cy="1088957"/>
        </p:xfrm>
        <a:graphic>
          <a:graphicData uri="http://schemas.openxmlformats.org/presentationml/2006/ole">
            <mc:AlternateContent xmlns:mc="http://schemas.openxmlformats.org/markup-compatibility/2006">
              <mc:Choice xmlns:v="urn:schemas-microsoft-com:vml" Requires="v">
                <p:oleObj spid="_x0000_s1033" name="ChemSketch" r:id="rId3" imgW="4378680" imgH="587160" progId="ACD.ChemSketch.20">
                  <p:embed/>
                </p:oleObj>
              </mc:Choice>
              <mc:Fallback>
                <p:oleObj name="ChemSketch" r:id="rId3" imgW="4378680" imgH="587160" progId="ACD.ChemSketch.20">
                  <p:embed/>
                  <p:pic>
                    <p:nvPicPr>
                      <p:cNvPr id="0" name=""/>
                      <p:cNvPicPr/>
                      <p:nvPr/>
                    </p:nvPicPr>
                    <p:blipFill>
                      <a:blip r:embed="rId4"/>
                      <a:stretch>
                        <a:fillRect/>
                      </a:stretch>
                    </p:blipFill>
                    <p:spPr>
                      <a:xfrm>
                        <a:off x="447062" y="4925477"/>
                        <a:ext cx="8117144" cy="1088957"/>
                      </a:xfrm>
                      <a:prstGeom prst="rect">
                        <a:avLst/>
                      </a:prstGeom>
                    </p:spPr>
                  </p:pic>
                </p:oleObj>
              </mc:Fallback>
            </mc:AlternateContent>
          </a:graphicData>
        </a:graphic>
      </p:graphicFrame>
      <p:pic>
        <p:nvPicPr>
          <p:cNvPr id="3" name="Picture 2"/>
          <p:cNvPicPr>
            <a:picLocks noChangeAspect="1"/>
          </p:cNvPicPr>
          <p:nvPr/>
        </p:nvPicPr>
        <p:blipFill rotWithShape="1">
          <a:blip r:embed="rId5"/>
          <a:srcRect l="23380" t="28143" r="23662" b="49812"/>
          <a:stretch/>
        </p:blipFill>
        <p:spPr>
          <a:xfrm>
            <a:off x="0" y="154545"/>
            <a:ext cx="4842456" cy="1133341"/>
          </a:xfrm>
          <a:prstGeom prst="rect">
            <a:avLst/>
          </a:prstGeom>
        </p:spPr>
      </p:pic>
      <p:sp>
        <p:nvSpPr>
          <p:cNvPr id="5" name="TextBox 4"/>
          <p:cNvSpPr txBox="1"/>
          <p:nvPr/>
        </p:nvSpPr>
        <p:spPr>
          <a:xfrm>
            <a:off x="1120462" y="2506517"/>
            <a:ext cx="6437019" cy="1569660"/>
          </a:xfrm>
          <a:prstGeom prst="rect">
            <a:avLst/>
          </a:prstGeom>
          <a:noFill/>
        </p:spPr>
        <p:txBody>
          <a:bodyPr wrap="none" rtlCol="0">
            <a:spAutoFit/>
          </a:bodyPr>
          <a:lstStyle/>
          <a:p>
            <a:pPr algn="ctr"/>
            <a:r>
              <a:rPr lang="en-CA" sz="2400" dirty="0"/>
              <a:t>OLEX2 – Getting Started</a:t>
            </a:r>
          </a:p>
          <a:p>
            <a:pPr algn="ctr"/>
            <a:endParaRPr lang="en-CA" sz="2400" dirty="0"/>
          </a:p>
          <a:p>
            <a:pPr algn="ctr"/>
            <a:r>
              <a:rPr lang="en-CA" sz="2400" dirty="0"/>
              <a:t>Louise </a:t>
            </a:r>
            <a:r>
              <a:rPr lang="en-CA" sz="2400" dirty="0" err="1"/>
              <a:t>Dawe</a:t>
            </a:r>
            <a:r>
              <a:rPr lang="en-CA" sz="2400" baseline="30000" dirty="0" err="1"/>
              <a:t>a</a:t>
            </a:r>
            <a:r>
              <a:rPr lang="en-CA" sz="2400" dirty="0"/>
              <a:t>, Christina </a:t>
            </a:r>
            <a:r>
              <a:rPr lang="en-CA" sz="2400" dirty="0" err="1"/>
              <a:t>Rodriguez</a:t>
            </a:r>
            <a:r>
              <a:rPr lang="en-CA" sz="2400" baseline="30000" dirty="0" err="1"/>
              <a:t>a</a:t>
            </a:r>
            <a:r>
              <a:rPr lang="en-CA" sz="2400" dirty="0"/>
              <a:t>, Paul </a:t>
            </a:r>
            <a:r>
              <a:rPr lang="en-CA" sz="2400" dirty="0" err="1"/>
              <a:t>Boyle</a:t>
            </a:r>
            <a:r>
              <a:rPr lang="en-CA" sz="2400" baseline="30000" dirty="0" err="1"/>
              <a:t>b</a:t>
            </a:r>
            <a:endParaRPr lang="en-CA" sz="2400" dirty="0"/>
          </a:p>
          <a:p>
            <a:pPr algn="ctr"/>
            <a:r>
              <a:rPr lang="en-CA" sz="2400" dirty="0"/>
              <a:t>a. Wilfrid Laurier University; b. Western University</a:t>
            </a:r>
          </a:p>
        </p:txBody>
      </p:sp>
      <p:sp>
        <p:nvSpPr>
          <p:cNvPr id="6" name="TextBox 5"/>
          <p:cNvSpPr txBox="1"/>
          <p:nvPr/>
        </p:nvSpPr>
        <p:spPr>
          <a:xfrm>
            <a:off x="6065948" y="5645102"/>
            <a:ext cx="2178289" cy="369332"/>
          </a:xfrm>
          <a:prstGeom prst="rect">
            <a:avLst/>
          </a:prstGeom>
          <a:noFill/>
        </p:spPr>
        <p:txBody>
          <a:bodyPr wrap="none" rtlCol="0">
            <a:spAutoFit/>
          </a:bodyPr>
          <a:lstStyle/>
          <a:p>
            <a:r>
              <a:rPr lang="en-CA" dirty="0"/>
              <a:t>N18060 – what am I?</a:t>
            </a:r>
          </a:p>
        </p:txBody>
      </p:sp>
    </p:spTree>
    <p:extLst>
      <p:ext uri="{BB962C8B-B14F-4D97-AF65-F5344CB8AC3E}">
        <p14:creationId xmlns:p14="http://schemas.microsoft.com/office/powerpoint/2010/main" val="3963828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4546" y="373487"/>
            <a:ext cx="5293217" cy="5632311"/>
          </a:xfrm>
          <a:prstGeom prst="rect">
            <a:avLst/>
          </a:prstGeom>
          <a:noFill/>
        </p:spPr>
        <p:txBody>
          <a:bodyPr wrap="square" rtlCol="0">
            <a:spAutoFit/>
          </a:bodyPr>
          <a:lstStyle/>
          <a:p>
            <a:r>
              <a:rPr lang="en-CA" dirty="0"/>
              <a:t>How are things looking?</a:t>
            </a:r>
          </a:p>
          <a:p>
            <a:endParaRPr lang="en-CA" dirty="0"/>
          </a:p>
          <a:p>
            <a:r>
              <a:rPr lang="en-CA" dirty="0"/>
              <a:t>Ctrl T</a:t>
            </a:r>
          </a:p>
          <a:p>
            <a:r>
              <a:rPr lang="en-CA" dirty="0"/>
              <a:t>Ctrl Q</a:t>
            </a:r>
          </a:p>
          <a:p>
            <a:endParaRPr lang="en-CA" dirty="0"/>
          </a:p>
          <a:p>
            <a:r>
              <a:rPr lang="en-CA" dirty="0"/>
              <a:t>Hover over a Q peak.</a:t>
            </a:r>
          </a:p>
          <a:p>
            <a:endParaRPr lang="en-CA" dirty="0"/>
          </a:p>
          <a:p>
            <a:r>
              <a:rPr lang="en-CA" dirty="0"/>
              <a:t>Scroll down on your mouse and the smallest peaks will start to be hidden.</a:t>
            </a:r>
          </a:p>
          <a:p>
            <a:endParaRPr lang="en-CA" dirty="0"/>
          </a:p>
          <a:p>
            <a:r>
              <a:rPr lang="en-CA" dirty="0"/>
              <a:t>If you would like to find your largest Q peak without hiding the others:</a:t>
            </a:r>
          </a:p>
          <a:p>
            <a:endParaRPr lang="en-CA" dirty="0"/>
          </a:p>
          <a:p>
            <a:pPr marL="342900" indent="-342900">
              <a:buAutoNum type="arabicPeriod"/>
            </a:pPr>
            <a:r>
              <a:rPr lang="en-CA" dirty="0"/>
              <a:t>Intensity of the Q peak colour corresponds to size</a:t>
            </a:r>
          </a:p>
          <a:p>
            <a:pPr marL="342900" indent="-342900">
              <a:buAutoNum type="arabicPeriod"/>
            </a:pPr>
            <a:r>
              <a:rPr lang="en-CA" dirty="0"/>
              <a:t>Hitting this will highlight the maximum peak.</a:t>
            </a:r>
          </a:p>
          <a:p>
            <a:pPr marL="342900" indent="-342900">
              <a:buAutoNum type="arabicPeriod"/>
            </a:pPr>
            <a:r>
              <a:rPr lang="en-CA" dirty="0"/>
              <a:t>“</a:t>
            </a:r>
            <a:r>
              <a:rPr lang="en-CA" dirty="0" err="1"/>
              <a:t>Fn</a:t>
            </a:r>
            <a:r>
              <a:rPr lang="en-CA" dirty="0"/>
              <a:t> F3” will label everything</a:t>
            </a:r>
          </a:p>
          <a:p>
            <a:pPr marL="342900" indent="-342900">
              <a:buAutoNum type="arabicPeriod"/>
            </a:pPr>
            <a:endParaRPr lang="en-CA" dirty="0"/>
          </a:p>
          <a:p>
            <a:r>
              <a:rPr lang="en-CA" dirty="0"/>
              <a:t>What’s up with that largest peak? </a:t>
            </a:r>
          </a:p>
          <a:p>
            <a:endParaRPr lang="en-CA" dirty="0"/>
          </a:p>
          <a:p>
            <a:r>
              <a:rPr lang="en-CA" dirty="0"/>
              <a:t>Also, those labels are terrible.</a:t>
            </a:r>
          </a:p>
        </p:txBody>
      </p:sp>
      <p:pic>
        <p:nvPicPr>
          <p:cNvPr id="2" name="Picture 1"/>
          <p:cNvPicPr>
            <a:picLocks noChangeAspect="1"/>
          </p:cNvPicPr>
          <p:nvPr/>
        </p:nvPicPr>
        <p:blipFill rotWithShape="1">
          <a:blip r:embed="rId2"/>
          <a:srcRect l="61972" b="8477"/>
          <a:stretch/>
        </p:blipFill>
        <p:spPr>
          <a:xfrm>
            <a:off x="5666704" y="858505"/>
            <a:ext cx="3477296" cy="4705168"/>
          </a:xfrm>
          <a:prstGeom prst="rect">
            <a:avLst/>
          </a:prstGeom>
        </p:spPr>
      </p:pic>
      <p:cxnSp>
        <p:nvCxnSpPr>
          <p:cNvPr id="5" name="Straight Arrow Connector 4"/>
          <p:cNvCxnSpPr/>
          <p:nvPr/>
        </p:nvCxnSpPr>
        <p:spPr>
          <a:xfrm flipV="1">
            <a:off x="4816699" y="2369713"/>
            <a:ext cx="2137893" cy="203486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817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394" y="271443"/>
            <a:ext cx="3309871" cy="6463308"/>
          </a:xfrm>
          <a:prstGeom prst="rect">
            <a:avLst/>
          </a:prstGeom>
          <a:noFill/>
        </p:spPr>
        <p:txBody>
          <a:bodyPr wrap="square" rtlCol="0">
            <a:spAutoFit/>
          </a:bodyPr>
          <a:lstStyle/>
          <a:p>
            <a:r>
              <a:rPr lang="en-CA" dirty="0"/>
              <a:t>When you feel confident that all non-hydrogen atoms are in your model, but before you attempt to treat any disorder, you should give your atoms sensible names.</a:t>
            </a:r>
          </a:p>
          <a:p>
            <a:endParaRPr lang="en-CA" dirty="0"/>
          </a:p>
          <a:p>
            <a:r>
              <a:rPr lang="en-CA" dirty="0"/>
              <a:t>“Ctrl Q” to hide your Q peaks</a:t>
            </a:r>
          </a:p>
          <a:p>
            <a:endParaRPr lang="en-CA" dirty="0"/>
          </a:p>
          <a:p>
            <a:r>
              <a:rPr lang="en-CA" dirty="0"/>
              <a:t>Click on your cobalt atoms in the order that you would like to number them</a:t>
            </a:r>
          </a:p>
          <a:p>
            <a:endParaRPr lang="en-CA" dirty="0"/>
          </a:p>
          <a:p>
            <a:r>
              <a:rPr lang="en-CA" dirty="0"/>
              <a:t>At the prompt, type “Name 1”</a:t>
            </a:r>
          </a:p>
          <a:p>
            <a:endParaRPr lang="en-CA" dirty="0"/>
          </a:p>
          <a:p>
            <a:r>
              <a:rPr lang="en-CA" dirty="0"/>
              <a:t>Repeat for all atom types</a:t>
            </a:r>
          </a:p>
          <a:p>
            <a:endParaRPr lang="en-CA" dirty="0"/>
          </a:p>
          <a:p>
            <a:r>
              <a:rPr lang="en-CA" dirty="0"/>
              <a:t>Note: You don’t have to start with 1 as your first number. For example, if you want to switch just part of a numbering sequence, select the atoms that are involved, and the number you want to start with.</a:t>
            </a:r>
          </a:p>
        </p:txBody>
      </p:sp>
      <p:pic>
        <p:nvPicPr>
          <p:cNvPr id="2" name="Picture 1"/>
          <p:cNvPicPr>
            <a:picLocks noChangeAspect="1"/>
          </p:cNvPicPr>
          <p:nvPr/>
        </p:nvPicPr>
        <p:blipFill rotWithShape="1">
          <a:blip r:embed="rId2"/>
          <a:srcRect r="40281" b="6223"/>
          <a:stretch/>
        </p:blipFill>
        <p:spPr>
          <a:xfrm>
            <a:off x="3374265" y="907892"/>
            <a:ext cx="5460642" cy="4821078"/>
          </a:xfrm>
          <a:prstGeom prst="rect">
            <a:avLst/>
          </a:prstGeom>
        </p:spPr>
      </p:pic>
      <p:cxnSp>
        <p:nvCxnSpPr>
          <p:cNvPr id="6" name="Straight Arrow Connector 5"/>
          <p:cNvCxnSpPr/>
          <p:nvPr/>
        </p:nvCxnSpPr>
        <p:spPr>
          <a:xfrm>
            <a:off x="2936383" y="3915178"/>
            <a:ext cx="592428" cy="14939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718221" y="3915178"/>
            <a:ext cx="1622737" cy="18962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83110" y="5811421"/>
            <a:ext cx="4451797" cy="923330"/>
          </a:xfrm>
          <a:prstGeom prst="rect">
            <a:avLst/>
          </a:prstGeom>
          <a:noFill/>
        </p:spPr>
        <p:txBody>
          <a:bodyPr wrap="square" rtlCol="0">
            <a:spAutoFit/>
          </a:bodyPr>
          <a:lstStyle/>
          <a:p>
            <a:r>
              <a:rPr lang="en-CA" dirty="0"/>
              <a:t>If I suspect an atom, or group, to be involved in disorder, and if it makes sense to do so, I leave it for the last number.</a:t>
            </a:r>
          </a:p>
        </p:txBody>
      </p:sp>
    </p:spTree>
    <p:extLst>
      <p:ext uri="{BB962C8B-B14F-4D97-AF65-F5344CB8AC3E}">
        <p14:creationId xmlns:p14="http://schemas.microsoft.com/office/powerpoint/2010/main" val="2658231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062" y="450760"/>
            <a:ext cx="5035639" cy="5632311"/>
          </a:xfrm>
          <a:prstGeom prst="rect">
            <a:avLst/>
          </a:prstGeom>
          <a:noFill/>
        </p:spPr>
        <p:txBody>
          <a:bodyPr wrap="square" rtlCol="0">
            <a:spAutoFit/>
          </a:bodyPr>
          <a:lstStyle/>
          <a:p>
            <a:r>
              <a:rPr lang="en-CA" dirty="0"/>
              <a:t>Names okay? “Refine”</a:t>
            </a:r>
          </a:p>
          <a:p>
            <a:endParaRPr lang="en-CA" dirty="0"/>
          </a:p>
          <a:p>
            <a:r>
              <a:rPr lang="en-CA" dirty="0"/>
              <a:t>So far we’ve been refining everything </a:t>
            </a:r>
            <a:r>
              <a:rPr lang="en-CA" dirty="0" err="1"/>
              <a:t>isotropically</a:t>
            </a:r>
            <a:r>
              <a:rPr lang="en-CA" dirty="0"/>
              <a:t>, but we’ll want to switch to anisotropic refinement.</a:t>
            </a:r>
          </a:p>
          <a:p>
            <a:endParaRPr lang="en-CA" dirty="0"/>
          </a:p>
          <a:p>
            <a:r>
              <a:rPr lang="en-CA" dirty="0"/>
              <a:t>But first! Make sure this button is NOT selected.</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Then, hit the anisotropic ellipsoid to change how each atom is refined.</a:t>
            </a:r>
          </a:p>
          <a:p>
            <a:endParaRPr lang="en-CA" dirty="0"/>
          </a:p>
          <a:p>
            <a:r>
              <a:rPr lang="en-CA" dirty="0"/>
              <a:t>Everything okay so far? Hit “Refine”</a:t>
            </a:r>
          </a:p>
        </p:txBody>
      </p:sp>
      <p:pic>
        <p:nvPicPr>
          <p:cNvPr id="2" name="Picture 1"/>
          <p:cNvPicPr>
            <a:picLocks noChangeAspect="1"/>
          </p:cNvPicPr>
          <p:nvPr/>
        </p:nvPicPr>
        <p:blipFill rotWithShape="1">
          <a:blip r:embed="rId2"/>
          <a:srcRect l="61408" b="9980"/>
          <a:stretch/>
        </p:blipFill>
        <p:spPr>
          <a:xfrm>
            <a:off x="5615188" y="858505"/>
            <a:ext cx="3528811" cy="4627895"/>
          </a:xfrm>
          <a:prstGeom prst="rect">
            <a:avLst/>
          </a:prstGeom>
        </p:spPr>
      </p:pic>
      <p:cxnSp>
        <p:nvCxnSpPr>
          <p:cNvPr id="5" name="Straight Arrow Connector 4"/>
          <p:cNvCxnSpPr/>
          <p:nvPr/>
        </p:nvCxnSpPr>
        <p:spPr>
          <a:xfrm>
            <a:off x="4836017" y="2009105"/>
            <a:ext cx="3007217" cy="21349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32608" y="4314423"/>
            <a:ext cx="3528812" cy="8371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06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577" y="386366"/>
            <a:ext cx="3825026" cy="6463308"/>
          </a:xfrm>
          <a:prstGeom prst="rect">
            <a:avLst/>
          </a:prstGeom>
          <a:noFill/>
        </p:spPr>
        <p:txBody>
          <a:bodyPr wrap="square" rtlCol="0">
            <a:spAutoFit/>
          </a:bodyPr>
          <a:lstStyle/>
          <a:p>
            <a:r>
              <a:rPr lang="en-CA" dirty="0"/>
              <a:t>Now how do things look?</a:t>
            </a:r>
          </a:p>
          <a:p>
            <a:endParaRPr lang="en-CA" dirty="0"/>
          </a:p>
          <a:p>
            <a:r>
              <a:rPr lang="en-CA" dirty="0"/>
              <a:t>How are your refinement values?</a:t>
            </a:r>
          </a:p>
          <a:p>
            <a:endParaRPr lang="en-CA" dirty="0"/>
          </a:p>
          <a:p>
            <a:r>
              <a:rPr lang="en-CA" dirty="0"/>
              <a:t>Where is that max peak?</a:t>
            </a:r>
          </a:p>
          <a:p>
            <a:endParaRPr lang="en-CA" dirty="0"/>
          </a:p>
          <a:p>
            <a:r>
              <a:rPr lang="en-CA" dirty="0"/>
              <a:t>Look at your Q peaks; do they make you think about hydrogen?</a:t>
            </a:r>
          </a:p>
          <a:p>
            <a:endParaRPr lang="en-CA" dirty="0"/>
          </a:p>
          <a:p>
            <a:endParaRPr lang="en-CA" dirty="0"/>
          </a:p>
          <a:p>
            <a:r>
              <a:rPr lang="en-CA" dirty="0"/>
              <a:t>You can add hydrogen atoms into calculated positions by hitting the “Add H” button.</a:t>
            </a:r>
          </a:p>
          <a:p>
            <a:endParaRPr lang="en-CA" dirty="0"/>
          </a:p>
          <a:p>
            <a:r>
              <a:rPr lang="en-CA" dirty="0"/>
              <a:t>If your data is good enough, and especially if you have hydrogen atoms involved in H-bonds, you will likely want to introduce them in their difference map positions, and refine them (possibly with the use of restraints.)</a:t>
            </a:r>
          </a:p>
          <a:p>
            <a:endParaRPr lang="en-CA" dirty="0"/>
          </a:p>
          <a:p>
            <a:r>
              <a:rPr lang="en-CA" dirty="0"/>
              <a:t>“Refine”</a:t>
            </a:r>
          </a:p>
        </p:txBody>
      </p:sp>
      <p:pic>
        <p:nvPicPr>
          <p:cNvPr id="2" name="Picture 1"/>
          <p:cNvPicPr>
            <a:picLocks noChangeAspect="1"/>
          </p:cNvPicPr>
          <p:nvPr/>
        </p:nvPicPr>
        <p:blipFill rotWithShape="1">
          <a:blip r:embed="rId2"/>
          <a:srcRect l="61268" b="11233"/>
          <a:stretch/>
        </p:blipFill>
        <p:spPr>
          <a:xfrm>
            <a:off x="5422005" y="386366"/>
            <a:ext cx="3541690" cy="4563501"/>
          </a:xfrm>
          <a:prstGeom prst="rect">
            <a:avLst/>
          </a:prstGeom>
        </p:spPr>
      </p:pic>
      <p:cxnSp>
        <p:nvCxnSpPr>
          <p:cNvPr id="5" name="Straight Arrow Connector 4"/>
          <p:cNvCxnSpPr/>
          <p:nvPr/>
        </p:nvCxnSpPr>
        <p:spPr>
          <a:xfrm>
            <a:off x="3580327" y="1236372"/>
            <a:ext cx="4005329" cy="28333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49640" y="1633471"/>
            <a:ext cx="4140557" cy="2210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012324" y="3799268"/>
            <a:ext cx="5895304" cy="566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90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7127" y="605307"/>
            <a:ext cx="8113690" cy="5078313"/>
          </a:xfrm>
          <a:prstGeom prst="rect">
            <a:avLst/>
          </a:prstGeom>
          <a:noFill/>
        </p:spPr>
        <p:txBody>
          <a:bodyPr wrap="square" rtlCol="0">
            <a:spAutoFit/>
          </a:bodyPr>
          <a:lstStyle/>
          <a:p>
            <a:r>
              <a:rPr lang="en-CA" dirty="0"/>
              <a:t>I see problems</a:t>
            </a:r>
          </a:p>
          <a:p>
            <a:endParaRPr lang="en-CA" dirty="0"/>
          </a:p>
          <a:p>
            <a:pPr marL="342900" indent="-342900">
              <a:buAutoNum type="arabicPeriod"/>
            </a:pPr>
            <a:r>
              <a:rPr lang="en-CA" dirty="0"/>
              <a:t>Should all those hydrogens be there? Go back to your reaction conditions and think about charge balance.</a:t>
            </a:r>
          </a:p>
          <a:p>
            <a:pPr marL="342900" indent="-342900">
              <a:buAutoNum type="arabicPeriod"/>
            </a:pPr>
            <a:endParaRPr lang="en-CA" dirty="0"/>
          </a:p>
          <a:p>
            <a:pPr marL="342900" indent="-342900">
              <a:buAutoNum type="arabicPeriod"/>
            </a:pPr>
            <a:r>
              <a:rPr lang="en-CA" dirty="0"/>
              <a:t>Hydrogen atoms can “mask” disorder by mopping up electron density.</a:t>
            </a:r>
          </a:p>
          <a:p>
            <a:pPr marL="342900" indent="-342900">
              <a:buAutoNum type="arabicPeriod"/>
            </a:pPr>
            <a:endParaRPr lang="en-CA" dirty="0"/>
          </a:p>
          <a:p>
            <a:r>
              <a:rPr lang="en-CA" dirty="0"/>
              <a:t>Go back and delete any hydrogen atoms that are relevant to these two points (click on them and hit “Delete” on your keyboard.)</a:t>
            </a:r>
          </a:p>
          <a:p>
            <a:endParaRPr lang="en-CA" dirty="0"/>
          </a:p>
          <a:p>
            <a:r>
              <a:rPr lang="en-CA" dirty="0"/>
              <a:t>“Refine”</a:t>
            </a:r>
          </a:p>
          <a:p>
            <a:endParaRPr lang="en-CA" dirty="0"/>
          </a:p>
          <a:p>
            <a:r>
              <a:rPr lang="en-CA" dirty="0"/>
              <a:t>My refinement values improved. Did yours? This wasn’t a sure thing since points 1 and 2 were likely to off-set each other (</a:t>
            </a:r>
            <a:r>
              <a:rPr lang="en-CA" dirty="0" err="1"/>
              <a:t>ie</a:t>
            </a:r>
            <a:r>
              <a:rPr lang="en-CA" dirty="0"/>
              <a:t>. Point 1 meant that there were H-atoms introduced where none existed, but point 2 meant that some H-atoms might have been used to account for electron density associated with disorder.)</a:t>
            </a:r>
          </a:p>
          <a:p>
            <a:endParaRPr lang="en-CA" dirty="0"/>
          </a:p>
          <a:p>
            <a:r>
              <a:rPr lang="en-CA" dirty="0"/>
              <a:t>Before we start dealing with disorder, let’s do a few routine “things”.</a:t>
            </a:r>
          </a:p>
        </p:txBody>
      </p:sp>
    </p:spTree>
    <p:extLst>
      <p:ext uri="{BB962C8B-B14F-4D97-AF65-F5344CB8AC3E}">
        <p14:creationId xmlns:p14="http://schemas.microsoft.com/office/powerpoint/2010/main" val="361716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4" y="321972"/>
            <a:ext cx="4971245" cy="6186309"/>
          </a:xfrm>
          <a:prstGeom prst="rect">
            <a:avLst/>
          </a:prstGeom>
          <a:noFill/>
        </p:spPr>
        <p:txBody>
          <a:bodyPr wrap="square" rtlCol="0">
            <a:spAutoFit/>
          </a:bodyPr>
          <a:lstStyle/>
          <a:p>
            <a:r>
              <a:rPr lang="en-CA" dirty="0"/>
              <a:t>At the prompt type “edit </a:t>
            </a:r>
            <a:r>
              <a:rPr lang="en-CA" dirty="0" err="1"/>
              <a:t>lst</a:t>
            </a:r>
            <a:r>
              <a:rPr lang="en-CA" dirty="0"/>
              <a:t>”</a:t>
            </a:r>
          </a:p>
          <a:p>
            <a:endParaRPr lang="en-CA" dirty="0"/>
          </a:p>
          <a:p>
            <a:r>
              <a:rPr lang="en-CA" dirty="0"/>
              <a:t>First, the atoms are not in a sensible order. </a:t>
            </a:r>
          </a:p>
          <a:p>
            <a:endParaRPr lang="en-CA" dirty="0"/>
          </a:p>
          <a:p>
            <a:r>
              <a:rPr lang="en-CA" dirty="0"/>
              <a:t>Close the .</a:t>
            </a:r>
            <a:r>
              <a:rPr lang="en-CA" dirty="0" err="1"/>
              <a:t>lst</a:t>
            </a:r>
            <a:r>
              <a:rPr lang="en-CA" dirty="0"/>
              <a:t> and sort your atoms</a:t>
            </a:r>
          </a:p>
          <a:p>
            <a:endParaRPr lang="en-CA" dirty="0"/>
          </a:p>
          <a:p>
            <a:r>
              <a:rPr lang="en-CA" dirty="0"/>
              <a:t>First, click on “Sorting” (if this menu isn’t open)</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Next, decide on your sort order (I’ll just use the default) and hit “Sort’</a:t>
            </a:r>
          </a:p>
          <a:p>
            <a:endParaRPr lang="en-CA" dirty="0"/>
          </a:p>
          <a:p>
            <a:r>
              <a:rPr lang="en-CA" dirty="0"/>
              <a:t>“Refine”</a:t>
            </a:r>
          </a:p>
          <a:p>
            <a:endParaRPr lang="en-CA" dirty="0"/>
          </a:p>
        </p:txBody>
      </p:sp>
      <p:pic>
        <p:nvPicPr>
          <p:cNvPr id="2" name="Picture 1"/>
          <p:cNvPicPr>
            <a:picLocks noChangeAspect="1"/>
          </p:cNvPicPr>
          <p:nvPr/>
        </p:nvPicPr>
        <p:blipFill rotWithShape="1">
          <a:blip r:embed="rId2"/>
          <a:srcRect l="62113" b="8978"/>
          <a:stretch/>
        </p:blipFill>
        <p:spPr>
          <a:xfrm>
            <a:off x="5679582" y="858505"/>
            <a:ext cx="3464417" cy="4679410"/>
          </a:xfrm>
          <a:prstGeom prst="rect">
            <a:avLst/>
          </a:prstGeom>
        </p:spPr>
      </p:pic>
      <p:cxnSp>
        <p:nvCxnSpPr>
          <p:cNvPr id="5" name="Straight Arrow Connector 4"/>
          <p:cNvCxnSpPr/>
          <p:nvPr/>
        </p:nvCxnSpPr>
        <p:spPr>
          <a:xfrm>
            <a:off x="4494727" y="2421228"/>
            <a:ext cx="1442434" cy="17515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524259" y="5106709"/>
            <a:ext cx="5911402" cy="34105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29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0457" y="643944"/>
            <a:ext cx="4790941" cy="4247317"/>
          </a:xfrm>
          <a:prstGeom prst="rect">
            <a:avLst/>
          </a:prstGeom>
          <a:noFill/>
        </p:spPr>
        <p:txBody>
          <a:bodyPr wrap="square" rtlCol="0">
            <a:spAutoFit/>
          </a:bodyPr>
          <a:lstStyle/>
          <a:p>
            <a:r>
              <a:rPr lang="en-CA" dirty="0"/>
              <a:t>Is “ACTA” selected? (This will generate a .</a:t>
            </a:r>
            <a:r>
              <a:rPr lang="en-CA" dirty="0" err="1"/>
              <a:t>cif</a:t>
            </a:r>
            <a:r>
              <a:rPr lang="en-CA" dirty="0"/>
              <a:t>)</a:t>
            </a:r>
          </a:p>
          <a:p>
            <a:endParaRPr lang="en-CA" dirty="0"/>
          </a:p>
          <a:p>
            <a:endParaRPr lang="en-CA" dirty="0"/>
          </a:p>
          <a:p>
            <a:endParaRPr lang="en-CA" dirty="0"/>
          </a:p>
          <a:p>
            <a:endParaRPr lang="en-CA" dirty="0"/>
          </a:p>
          <a:p>
            <a:endParaRPr lang="en-CA" dirty="0"/>
          </a:p>
          <a:p>
            <a:r>
              <a:rPr lang="en-CA" dirty="0"/>
              <a:t>Are you up-dating your weighting? (I’ve been waiting up until I deal with my disorder, because I know I don’t yet have my best model.</a:t>
            </a:r>
          </a:p>
          <a:p>
            <a:endParaRPr lang="en-CA" dirty="0"/>
          </a:p>
          <a:p>
            <a:endParaRPr lang="en-CA" dirty="0"/>
          </a:p>
          <a:p>
            <a:endParaRPr lang="en-CA" dirty="0"/>
          </a:p>
          <a:p>
            <a:endParaRPr lang="en-CA" dirty="0"/>
          </a:p>
          <a:p>
            <a:r>
              <a:rPr lang="en-CA" dirty="0"/>
              <a:t>What will “Info” reveal?</a:t>
            </a:r>
          </a:p>
          <a:p>
            <a:endParaRPr lang="en-CA" dirty="0"/>
          </a:p>
        </p:txBody>
      </p:sp>
      <p:pic>
        <p:nvPicPr>
          <p:cNvPr id="2" name="Picture 1"/>
          <p:cNvPicPr>
            <a:picLocks noChangeAspect="1"/>
          </p:cNvPicPr>
          <p:nvPr/>
        </p:nvPicPr>
        <p:blipFill rotWithShape="1">
          <a:blip r:embed="rId2"/>
          <a:srcRect l="61268" b="12235"/>
          <a:stretch/>
        </p:blipFill>
        <p:spPr>
          <a:xfrm>
            <a:off x="5602310" y="858505"/>
            <a:ext cx="3541690" cy="4511985"/>
          </a:xfrm>
          <a:prstGeom prst="rect">
            <a:avLst/>
          </a:prstGeom>
        </p:spPr>
      </p:pic>
      <p:cxnSp>
        <p:nvCxnSpPr>
          <p:cNvPr id="5" name="Straight Arrow Connector 4"/>
          <p:cNvCxnSpPr/>
          <p:nvPr/>
        </p:nvCxnSpPr>
        <p:spPr>
          <a:xfrm>
            <a:off x="4520486" y="858505"/>
            <a:ext cx="4237148" cy="17301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056845" y="2635112"/>
            <a:ext cx="2195848" cy="33620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665927" y="1931831"/>
            <a:ext cx="5808372" cy="24341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3"/>
          <a:srcRect l="61408" t="22631" b="33278"/>
          <a:stretch/>
        </p:blipFill>
        <p:spPr>
          <a:xfrm>
            <a:off x="528034" y="4591318"/>
            <a:ext cx="3528811" cy="2266682"/>
          </a:xfrm>
          <a:prstGeom prst="rect">
            <a:avLst/>
          </a:prstGeom>
        </p:spPr>
      </p:pic>
      <p:sp>
        <p:nvSpPr>
          <p:cNvPr id="12" name="Oval 11"/>
          <p:cNvSpPr/>
          <p:nvPr/>
        </p:nvSpPr>
        <p:spPr>
          <a:xfrm>
            <a:off x="528034" y="5724659"/>
            <a:ext cx="1596980" cy="6503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p:cNvSpPr txBox="1"/>
          <p:nvPr/>
        </p:nvSpPr>
        <p:spPr>
          <a:xfrm>
            <a:off x="4893972" y="5912847"/>
            <a:ext cx="2117311" cy="369332"/>
          </a:xfrm>
          <a:prstGeom prst="rect">
            <a:avLst/>
          </a:prstGeom>
          <a:noFill/>
        </p:spPr>
        <p:txBody>
          <a:bodyPr wrap="none" rtlCol="0">
            <a:spAutoFit/>
          </a:bodyPr>
          <a:lstStyle/>
          <a:p>
            <a:r>
              <a:rPr lang="en-CA" dirty="0"/>
              <a:t>More info in our .</a:t>
            </a:r>
            <a:r>
              <a:rPr lang="en-CA" dirty="0" err="1"/>
              <a:t>lst</a:t>
            </a:r>
            <a:r>
              <a:rPr lang="en-CA" dirty="0"/>
              <a:t>!</a:t>
            </a:r>
          </a:p>
        </p:txBody>
      </p:sp>
      <p:cxnSp>
        <p:nvCxnSpPr>
          <p:cNvPr id="16" name="Straight Arrow Connector 15"/>
          <p:cNvCxnSpPr>
            <a:stCxn id="13" idx="1"/>
            <a:endCxn id="12" idx="6"/>
          </p:cNvCxnSpPr>
          <p:nvPr/>
        </p:nvCxnSpPr>
        <p:spPr>
          <a:xfrm flipH="1" flipV="1">
            <a:off x="2125014" y="6049851"/>
            <a:ext cx="2768958" cy="47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89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4" y="321972"/>
            <a:ext cx="8293994" cy="4524315"/>
          </a:xfrm>
          <a:prstGeom prst="rect">
            <a:avLst/>
          </a:prstGeom>
          <a:noFill/>
        </p:spPr>
        <p:txBody>
          <a:bodyPr wrap="square" rtlCol="0">
            <a:spAutoFit/>
          </a:bodyPr>
          <a:lstStyle/>
          <a:p>
            <a:r>
              <a:rPr lang="en-CA" dirty="0"/>
              <a:t>At the prompt type “edit </a:t>
            </a:r>
            <a:r>
              <a:rPr lang="en-CA" dirty="0" err="1"/>
              <a:t>lst</a:t>
            </a:r>
            <a:r>
              <a:rPr lang="en-CA" dirty="0"/>
              <a:t>”</a:t>
            </a:r>
          </a:p>
          <a:p>
            <a:endParaRPr lang="en-CA" dirty="0"/>
          </a:p>
          <a:p>
            <a:r>
              <a:rPr lang="en-CA" dirty="0"/>
              <a:t>In the text file, search for </a:t>
            </a:r>
          </a:p>
          <a:p>
            <a:endParaRPr lang="en-CA" dirty="0"/>
          </a:p>
          <a:p>
            <a:r>
              <a:rPr lang="en-CA" dirty="0"/>
              <a:t>“disagreeable”</a:t>
            </a:r>
          </a:p>
          <a:p>
            <a:endParaRPr lang="en-CA" dirty="0"/>
          </a:p>
          <a:p>
            <a:r>
              <a:rPr lang="en-CA" dirty="0"/>
              <a:t>“split” </a:t>
            </a:r>
          </a:p>
          <a:p>
            <a:endParaRPr lang="en-CA" dirty="0"/>
          </a:p>
          <a:p>
            <a:r>
              <a:rPr lang="en-CA" dirty="0"/>
              <a:t>“Highest peak”</a:t>
            </a:r>
          </a:p>
          <a:p>
            <a:endParaRPr lang="en-CA" dirty="0"/>
          </a:p>
          <a:p>
            <a:r>
              <a:rPr lang="en-CA" dirty="0"/>
              <a:t>There is so much great information in this file! </a:t>
            </a:r>
          </a:p>
          <a:p>
            <a:endParaRPr lang="en-CA" dirty="0"/>
          </a:p>
          <a:p>
            <a:r>
              <a:rPr lang="en-CA" dirty="0"/>
              <a:t>Okay, at this point, we can either model this disorder, or leave that to someone else…</a:t>
            </a:r>
          </a:p>
          <a:p>
            <a:endParaRPr lang="en-CA" dirty="0"/>
          </a:p>
          <a:p>
            <a:r>
              <a:rPr lang="en-CA" dirty="0"/>
              <a:t>What time is it?</a:t>
            </a:r>
          </a:p>
          <a:p>
            <a:endParaRPr lang="en-CA" dirty="0"/>
          </a:p>
        </p:txBody>
      </p:sp>
    </p:spTree>
    <p:extLst>
      <p:ext uri="{BB962C8B-B14F-4D97-AF65-F5344CB8AC3E}">
        <p14:creationId xmlns:p14="http://schemas.microsoft.com/office/powerpoint/2010/main" val="1683292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EA8B8F-00F1-46C4-899D-A27B2A3D26CC}"/>
              </a:ext>
            </a:extLst>
          </p:cNvPr>
          <p:cNvPicPr>
            <a:picLocks noChangeAspect="1"/>
          </p:cNvPicPr>
          <p:nvPr/>
        </p:nvPicPr>
        <p:blipFill rotWithShape="1">
          <a:blip r:embed="rId2"/>
          <a:srcRect l="63787" t="3528" b="13452"/>
          <a:stretch/>
        </p:blipFill>
        <p:spPr>
          <a:xfrm>
            <a:off x="5149050" y="157182"/>
            <a:ext cx="3994950" cy="5151665"/>
          </a:xfrm>
          <a:prstGeom prst="rect">
            <a:avLst/>
          </a:prstGeom>
        </p:spPr>
      </p:pic>
      <p:sp>
        <p:nvSpPr>
          <p:cNvPr id="4" name="TextBox 3"/>
          <p:cNvSpPr txBox="1"/>
          <p:nvPr/>
        </p:nvSpPr>
        <p:spPr>
          <a:xfrm>
            <a:off x="242199" y="335845"/>
            <a:ext cx="4906851" cy="6186309"/>
          </a:xfrm>
          <a:prstGeom prst="rect">
            <a:avLst/>
          </a:prstGeom>
          <a:noFill/>
        </p:spPr>
        <p:txBody>
          <a:bodyPr wrap="square" rtlCol="0">
            <a:spAutoFit/>
          </a:bodyPr>
          <a:lstStyle/>
          <a:p>
            <a:r>
              <a:rPr lang="en-CA" dirty="0"/>
              <a:t>In your main screen “Ctrl T” until your have a blank background and “Ctrl Q” to show your Q-peaks, but scroll down on your mouse so that only the two highest ones are displayed.</a:t>
            </a:r>
          </a:p>
          <a:p>
            <a:endParaRPr lang="en-CA" dirty="0"/>
          </a:p>
          <a:p>
            <a:r>
              <a:rPr lang="en-CA" dirty="0"/>
              <a:t>Open Toolbox Work by clicking on it</a:t>
            </a:r>
          </a:p>
          <a:p>
            <a:endParaRPr lang="en-CA" dirty="0"/>
          </a:p>
          <a:p>
            <a:r>
              <a:rPr lang="en-CA" dirty="0"/>
              <a:t>There are multiple ways to treat disorder in OLEX2; you can click on the “</a:t>
            </a:r>
            <a:r>
              <a:rPr lang="en-CA" dirty="0" err="1"/>
              <a:t>i</a:t>
            </a:r>
            <a:r>
              <a:rPr lang="en-CA" dirty="0"/>
              <a:t>” to get info about the various settings that you can apply.</a:t>
            </a:r>
          </a:p>
          <a:p>
            <a:endParaRPr lang="en-CA" dirty="0"/>
          </a:p>
          <a:p>
            <a:r>
              <a:rPr lang="en-CA" dirty="0"/>
              <a:t>I recommend deleting the H-atoms on the C that is involved in the disorder.</a:t>
            </a:r>
          </a:p>
          <a:p>
            <a:endParaRPr lang="en-CA" dirty="0"/>
          </a:p>
          <a:p>
            <a:r>
              <a:rPr lang="en-CA" dirty="0"/>
              <a:t>Select the C and S that are involved in disorder, and hit “Split”, leaving the other settings as shown. </a:t>
            </a:r>
          </a:p>
          <a:p>
            <a:endParaRPr lang="en-CA" dirty="0"/>
          </a:p>
          <a:p>
            <a:r>
              <a:rPr lang="en-CA" dirty="0"/>
              <a:t>Hover your mouse over the group you want to split, and hold “Ctrl” and your left mouse button while moving your mouse around until the second component fits the two highest Q peaks</a:t>
            </a:r>
          </a:p>
        </p:txBody>
      </p:sp>
    </p:spTree>
    <p:extLst>
      <p:ext uri="{BB962C8B-B14F-4D97-AF65-F5344CB8AC3E}">
        <p14:creationId xmlns:p14="http://schemas.microsoft.com/office/powerpoint/2010/main" val="168545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4" y="321972"/>
            <a:ext cx="3786389" cy="5909310"/>
          </a:xfrm>
          <a:prstGeom prst="rect">
            <a:avLst/>
          </a:prstGeom>
          <a:noFill/>
        </p:spPr>
        <p:txBody>
          <a:bodyPr wrap="square" rtlCol="0">
            <a:spAutoFit/>
          </a:bodyPr>
          <a:lstStyle/>
          <a:p>
            <a:r>
              <a:rPr lang="en-CA" dirty="0"/>
              <a:t>If you aren’t happy about how these two atoms were split, you can always go back in history to an earlier model.</a:t>
            </a:r>
          </a:p>
          <a:p>
            <a:endParaRPr lang="en-CA" dirty="0"/>
          </a:p>
          <a:p>
            <a:endParaRPr lang="en-CA" dirty="0"/>
          </a:p>
          <a:p>
            <a:endParaRPr lang="en-CA" dirty="0"/>
          </a:p>
          <a:p>
            <a:endParaRPr lang="en-CA" dirty="0"/>
          </a:p>
          <a:p>
            <a:r>
              <a:rPr lang="en-CA" dirty="0"/>
              <a:t>Just click on any of the “</a:t>
            </a:r>
            <a:r>
              <a:rPr lang="en-CA" dirty="0" err="1"/>
              <a:t>Histo”gram</a:t>
            </a:r>
            <a:r>
              <a:rPr lang="en-CA" dirty="0"/>
              <a:t> bars, and the model that corresponded to that round of least squares will pop back up on your screen! </a:t>
            </a:r>
          </a:p>
          <a:p>
            <a:endParaRPr lang="en-CA" dirty="0"/>
          </a:p>
          <a:p>
            <a:endParaRPr lang="en-CA" dirty="0"/>
          </a:p>
          <a:p>
            <a:endParaRPr lang="en-CA" dirty="0"/>
          </a:p>
          <a:p>
            <a:endParaRPr lang="en-CA" dirty="0"/>
          </a:p>
          <a:p>
            <a:endParaRPr lang="en-CA" dirty="0"/>
          </a:p>
          <a:p>
            <a:r>
              <a:rPr lang="en-CA" dirty="0"/>
              <a:t>If you just don’t like how you split your atoms, and want a second try at it, hit the last bar. </a:t>
            </a:r>
          </a:p>
          <a:p>
            <a:endParaRPr lang="en-CA" dirty="0"/>
          </a:p>
        </p:txBody>
      </p:sp>
      <p:pic>
        <p:nvPicPr>
          <p:cNvPr id="2" name="Picture 1"/>
          <p:cNvPicPr>
            <a:picLocks noChangeAspect="1"/>
          </p:cNvPicPr>
          <p:nvPr/>
        </p:nvPicPr>
        <p:blipFill rotWithShape="1">
          <a:blip r:embed="rId2"/>
          <a:srcRect l="58169" t="8853" b="18247"/>
          <a:stretch/>
        </p:blipFill>
        <p:spPr>
          <a:xfrm>
            <a:off x="5318974" y="1313645"/>
            <a:ext cx="3825025" cy="3747752"/>
          </a:xfrm>
          <a:prstGeom prst="rect">
            <a:avLst/>
          </a:prstGeom>
        </p:spPr>
      </p:pic>
      <p:cxnSp>
        <p:nvCxnSpPr>
          <p:cNvPr id="5" name="Straight Arrow Connector 4"/>
          <p:cNvCxnSpPr/>
          <p:nvPr/>
        </p:nvCxnSpPr>
        <p:spPr>
          <a:xfrm>
            <a:off x="1854557" y="1313645"/>
            <a:ext cx="3915178" cy="19629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182709" y="3565301"/>
            <a:ext cx="5565821" cy="40139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965619" y="3966693"/>
            <a:ext cx="3645795" cy="14075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9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8227"/>
          <a:stretch/>
        </p:blipFill>
        <p:spPr>
          <a:xfrm>
            <a:off x="0" y="1927452"/>
            <a:ext cx="9144000" cy="4718047"/>
          </a:xfrm>
          <a:prstGeom prst="rect">
            <a:avLst/>
          </a:prstGeom>
        </p:spPr>
      </p:pic>
      <p:sp>
        <p:nvSpPr>
          <p:cNvPr id="3" name="TextBox 2"/>
          <p:cNvSpPr txBox="1"/>
          <p:nvPr/>
        </p:nvSpPr>
        <p:spPr>
          <a:xfrm>
            <a:off x="167426" y="360608"/>
            <a:ext cx="8131137" cy="1477328"/>
          </a:xfrm>
          <a:prstGeom prst="rect">
            <a:avLst/>
          </a:prstGeom>
          <a:noFill/>
        </p:spPr>
        <p:txBody>
          <a:bodyPr wrap="none" rtlCol="0">
            <a:spAutoFit/>
          </a:bodyPr>
          <a:lstStyle/>
          <a:p>
            <a:r>
              <a:rPr lang="en-CA" dirty="0"/>
              <a:t>Need a file with basic information and a reflection file. </a:t>
            </a:r>
            <a:r>
              <a:rPr lang="en-CA" dirty="0" err="1"/>
              <a:t>Hkl</a:t>
            </a:r>
            <a:endParaRPr lang="en-CA" dirty="0"/>
          </a:p>
          <a:p>
            <a:endParaRPr lang="en-CA" dirty="0"/>
          </a:p>
          <a:p>
            <a:r>
              <a:rPr lang="en-CA" dirty="0"/>
              <a:t>Navigate to your data folder and select your .ins (sometimes .p4p)</a:t>
            </a:r>
          </a:p>
          <a:p>
            <a:endParaRPr lang="en-CA" dirty="0"/>
          </a:p>
          <a:p>
            <a:r>
              <a:rPr lang="en-CA" dirty="0"/>
              <a:t>Careful about putting your data in the subfolder of a subfolder with a long pathname</a:t>
            </a:r>
          </a:p>
        </p:txBody>
      </p:sp>
    </p:spTree>
    <p:extLst>
      <p:ext uri="{BB962C8B-B14F-4D97-AF65-F5344CB8AC3E}">
        <p14:creationId xmlns:p14="http://schemas.microsoft.com/office/powerpoint/2010/main" val="894529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5" y="321972"/>
            <a:ext cx="4453588" cy="5355312"/>
          </a:xfrm>
          <a:prstGeom prst="rect">
            <a:avLst/>
          </a:prstGeom>
          <a:noFill/>
        </p:spPr>
        <p:txBody>
          <a:bodyPr wrap="square" rtlCol="0">
            <a:spAutoFit/>
          </a:bodyPr>
          <a:lstStyle/>
          <a:p>
            <a:r>
              <a:rPr lang="en-CA" dirty="0"/>
              <a:t>You should notice that after you split your atoms they now look like they are being refined </a:t>
            </a:r>
            <a:r>
              <a:rPr lang="en-CA" dirty="0" err="1"/>
              <a:t>isotropically</a:t>
            </a:r>
            <a:r>
              <a:rPr lang="en-CA" dirty="0"/>
              <a:t> (because they are; anisotropic refinement can also “mop up” electron density, so we refine disorder </a:t>
            </a:r>
            <a:r>
              <a:rPr lang="en-CA" dirty="0" err="1"/>
              <a:t>isotropically</a:t>
            </a:r>
            <a:r>
              <a:rPr lang="en-CA" dirty="0"/>
              <a:t> first.) Notice the nice work OLEX2 did naming the second disorder component?</a:t>
            </a:r>
          </a:p>
          <a:p>
            <a:endParaRPr lang="en-CA" dirty="0"/>
          </a:p>
          <a:p>
            <a:r>
              <a:rPr lang="en-CA" dirty="0"/>
              <a:t>You should also notice that the H-atoms on the “not disordered” carbon disappeared. Why do you think that is?</a:t>
            </a:r>
          </a:p>
          <a:p>
            <a:endParaRPr lang="en-CA" dirty="0"/>
          </a:p>
          <a:p>
            <a:r>
              <a:rPr lang="en-CA" dirty="0"/>
              <a:t>Peter Mueller (who taught me many things) would tell you than you will never refine disorder without restraints. Let’s open our .ins to see what was added.</a:t>
            </a:r>
          </a:p>
          <a:p>
            <a:endParaRPr lang="en-CA" dirty="0"/>
          </a:p>
          <a:p>
            <a:endParaRPr lang="en-CA" dirty="0"/>
          </a:p>
        </p:txBody>
      </p:sp>
      <p:sp>
        <p:nvSpPr>
          <p:cNvPr id="2" name="TextBox 1"/>
          <p:cNvSpPr txBox="1"/>
          <p:nvPr/>
        </p:nvSpPr>
        <p:spPr>
          <a:xfrm>
            <a:off x="5537914" y="5355268"/>
            <a:ext cx="3447060" cy="1200329"/>
          </a:xfrm>
          <a:prstGeom prst="rect">
            <a:avLst/>
          </a:prstGeom>
          <a:noFill/>
          <a:ln>
            <a:solidFill>
              <a:schemeClr val="accent1"/>
            </a:solidFill>
          </a:ln>
        </p:spPr>
        <p:txBody>
          <a:bodyPr wrap="square" rtlCol="0">
            <a:spAutoFit/>
          </a:bodyPr>
          <a:lstStyle/>
          <a:p>
            <a:r>
              <a:rPr lang="en-CA" dirty="0"/>
              <a:t>Peter says it here: </a:t>
            </a:r>
            <a:r>
              <a:rPr lang="en-CA" dirty="0">
                <a:hlinkClick r:id="rId2"/>
              </a:rPr>
              <a:t>https://www.tandfonline.com/doi/pdf/10.1080/08893110802547240?needAccess=true</a:t>
            </a:r>
            <a:endParaRPr lang="en-CA" dirty="0"/>
          </a:p>
        </p:txBody>
      </p:sp>
      <p:pic>
        <p:nvPicPr>
          <p:cNvPr id="8" name="Picture 7">
            <a:extLst>
              <a:ext uri="{FF2B5EF4-FFF2-40B4-BE49-F238E27FC236}">
                <a16:creationId xmlns:a16="http://schemas.microsoft.com/office/drawing/2014/main" id="{C8145BCF-D793-4E2F-A1AC-F1781935E89F}"/>
              </a:ext>
            </a:extLst>
          </p:cNvPr>
          <p:cNvPicPr>
            <a:picLocks noChangeAspect="1"/>
          </p:cNvPicPr>
          <p:nvPr/>
        </p:nvPicPr>
        <p:blipFill rotWithShape="1">
          <a:blip r:embed="rId3"/>
          <a:srcRect l="8225" t="9914" r="54077" b="21909"/>
          <a:stretch/>
        </p:blipFill>
        <p:spPr>
          <a:xfrm>
            <a:off x="4383043" y="321972"/>
            <a:ext cx="4483206" cy="4560746"/>
          </a:xfrm>
          <a:prstGeom prst="rect">
            <a:avLst/>
          </a:prstGeom>
        </p:spPr>
      </p:pic>
    </p:spTree>
    <p:extLst>
      <p:ext uri="{BB962C8B-B14F-4D97-AF65-F5344CB8AC3E}">
        <p14:creationId xmlns:p14="http://schemas.microsoft.com/office/powerpoint/2010/main" val="2973529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4" y="321972"/>
            <a:ext cx="4559121" cy="5355312"/>
          </a:xfrm>
          <a:prstGeom prst="rect">
            <a:avLst/>
          </a:prstGeom>
          <a:noFill/>
        </p:spPr>
        <p:txBody>
          <a:bodyPr wrap="square" rtlCol="0">
            <a:spAutoFit/>
          </a:bodyPr>
          <a:lstStyle/>
          <a:p>
            <a:r>
              <a:rPr lang="en-CA" dirty="0"/>
              <a:t>We can add additional restraints and constraints.</a:t>
            </a:r>
          </a:p>
          <a:p>
            <a:endParaRPr lang="en-CA" dirty="0"/>
          </a:p>
          <a:p>
            <a:r>
              <a:rPr lang="en-CA" dirty="0"/>
              <a:t>First, open up the “Tools” menu</a:t>
            </a:r>
          </a:p>
          <a:p>
            <a:endParaRPr lang="en-CA" dirty="0"/>
          </a:p>
          <a:p>
            <a:endParaRPr lang="en-CA" dirty="0"/>
          </a:p>
          <a:p>
            <a:r>
              <a:rPr lang="en-CA" dirty="0"/>
              <a:t>Then, open up “</a:t>
            </a:r>
            <a:r>
              <a:rPr lang="en-CA" dirty="0" err="1"/>
              <a:t>Shelx</a:t>
            </a:r>
            <a:r>
              <a:rPr lang="en-CA" dirty="0"/>
              <a:t> </a:t>
            </a:r>
            <a:r>
              <a:rPr lang="en-CA"/>
              <a:t>Compatible Restraints</a:t>
            </a:r>
            <a:r>
              <a:rPr lang="en-CA" dirty="0"/>
              <a:t>” or “Constraints”</a:t>
            </a:r>
          </a:p>
          <a:p>
            <a:endParaRPr lang="en-CA" dirty="0"/>
          </a:p>
          <a:p>
            <a:r>
              <a:rPr lang="en-CA" dirty="0"/>
              <a:t>You should not simultaneously refine occupancy and displacements (at least on your first round of least squares). </a:t>
            </a:r>
          </a:p>
          <a:p>
            <a:endParaRPr lang="en-CA" dirty="0"/>
          </a:p>
          <a:p>
            <a:r>
              <a:rPr lang="en-CA" dirty="0"/>
              <a:t>We can apply an EADP constraint to force selected displacements to be identical.</a:t>
            </a:r>
          </a:p>
          <a:p>
            <a:endParaRPr lang="en-CA" dirty="0"/>
          </a:p>
          <a:p>
            <a:r>
              <a:rPr lang="en-CA" dirty="0"/>
              <a:t>Later, we can edit these constraints to replace with RIGU restraints.</a:t>
            </a:r>
          </a:p>
          <a:p>
            <a:endParaRPr lang="en-CA" dirty="0"/>
          </a:p>
        </p:txBody>
      </p:sp>
      <p:pic>
        <p:nvPicPr>
          <p:cNvPr id="3" name="Picture 2"/>
          <p:cNvPicPr>
            <a:picLocks noChangeAspect="1"/>
          </p:cNvPicPr>
          <p:nvPr/>
        </p:nvPicPr>
        <p:blipFill rotWithShape="1">
          <a:blip r:embed="rId2"/>
          <a:srcRect l="60564" b="23508"/>
          <a:stretch/>
        </p:blipFill>
        <p:spPr>
          <a:xfrm>
            <a:off x="5537914" y="858505"/>
            <a:ext cx="3606085" cy="3932436"/>
          </a:xfrm>
          <a:prstGeom prst="rect">
            <a:avLst/>
          </a:prstGeom>
        </p:spPr>
      </p:pic>
      <p:sp>
        <p:nvSpPr>
          <p:cNvPr id="7" name="TextBox 6">
            <a:extLst>
              <a:ext uri="{FF2B5EF4-FFF2-40B4-BE49-F238E27FC236}">
                <a16:creationId xmlns:a16="http://schemas.microsoft.com/office/drawing/2014/main" id="{28C1D0A1-7881-408C-8347-C918E644A969}"/>
              </a:ext>
            </a:extLst>
          </p:cNvPr>
          <p:cNvSpPr txBox="1"/>
          <p:nvPr/>
        </p:nvSpPr>
        <p:spPr>
          <a:xfrm>
            <a:off x="5628067" y="90150"/>
            <a:ext cx="3477295" cy="646331"/>
          </a:xfrm>
          <a:prstGeom prst="rect">
            <a:avLst/>
          </a:prstGeom>
          <a:noFill/>
          <a:ln>
            <a:solidFill>
              <a:schemeClr val="accent1"/>
            </a:solidFill>
          </a:ln>
        </p:spPr>
        <p:txBody>
          <a:bodyPr wrap="square" rtlCol="0">
            <a:spAutoFit/>
          </a:bodyPr>
          <a:lstStyle/>
          <a:p>
            <a:r>
              <a:rPr lang="en-CA" dirty="0" err="1"/>
              <a:t>Shelx</a:t>
            </a:r>
            <a:r>
              <a:rPr lang="en-CA" dirty="0"/>
              <a:t> instructions! </a:t>
            </a:r>
            <a:r>
              <a:rPr lang="en-CA" dirty="0">
                <a:hlinkClick r:id="rId3"/>
              </a:rPr>
              <a:t>http://shelx.uni-goettingen.de/shelxl_html.php</a:t>
            </a:r>
            <a:endParaRPr lang="en-CA" dirty="0"/>
          </a:p>
        </p:txBody>
      </p:sp>
      <p:sp>
        <p:nvSpPr>
          <p:cNvPr id="8" name="TextBox 7">
            <a:extLst>
              <a:ext uri="{FF2B5EF4-FFF2-40B4-BE49-F238E27FC236}">
                <a16:creationId xmlns:a16="http://schemas.microsoft.com/office/drawing/2014/main" id="{C5589CE8-A7DB-4E69-A03D-D9D5B16AAA21}"/>
              </a:ext>
            </a:extLst>
          </p:cNvPr>
          <p:cNvSpPr txBox="1"/>
          <p:nvPr/>
        </p:nvSpPr>
        <p:spPr>
          <a:xfrm>
            <a:off x="5734314" y="5281103"/>
            <a:ext cx="3103809" cy="1200329"/>
          </a:xfrm>
          <a:prstGeom prst="rect">
            <a:avLst/>
          </a:prstGeom>
          <a:noFill/>
          <a:ln>
            <a:solidFill>
              <a:schemeClr val="accent1"/>
            </a:solidFill>
          </a:ln>
        </p:spPr>
        <p:txBody>
          <a:bodyPr wrap="square" rtlCol="0">
            <a:spAutoFit/>
          </a:bodyPr>
          <a:lstStyle/>
          <a:p>
            <a:r>
              <a:rPr lang="en-CA" dirty="0"/>
              <a:t>RIGU! </a:t>
            </a:r>
            <a:r>
              <a:rPr lang="en-CA" dirty="0">
                <a:hlinkClick r:id="rId4"/>
              </a:rPr>
              <a:t>http://journals.iucr.org/a/issues/2012/04/00/pc5011/pc5011.pdf</a:t>
            </a:r>
            <a:endParaRPr lang="en-CA" dirty="0"/>
          </a:p>
        </p:txBody>
      </p:sp>
    </p:spTree>
    <p:extLst>
      <p:ext uri="{BB962C8B-B14F-4D97-AF65-F5344CB8AC3E}">
        <p14:creationId xmlns:p14="http://schemas.microsoft.com/office/powerpoint/2010/main" val="221622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4" y="321972"/>
            <a:ext cx="3760632" cy="5355312"/>
          </a:xfrm>
          <a:prstGeom prst="rect">
            <a:avLst/>
          </a:prstGeom>
          <a:noFill/>
        </p:spPr>
        <p:txBody>
          <a:bodyPr wrap="square" rtlCol="0">
            <a:spAutoFit/>
          </a:bodyPr>
          <a:lstStyle/>
          <a:p>
            <a:r>
              <a:rPr lang="en-CA" dirty="0"/>
              <a:t>If everything looked stable, hit your anisotropic button again, and “Refine”. If things still look good, you will want to add H-atoms.</a:t>
            </a:r>
          </a:p>
          <a:p>
            <a:endParaRPr lang="en-CA" dirty="0"/>
          </a:p>
          <a:p>
            <a:r>
              <a:rPr lang="en-CA" dirty="0"/>
              <a:t>This time, just select the carbon atoms in the disordered group (if you hit “Add H” before doing this, it will add back in the O-H hydrogen atoms that you already deleted.)</a:t>
            </a:r>
          </a:p>
          <a:p>
            <a:endParaRPr lang="en-CA" dirty="0"/>
          </a:p>
          <a:p>
            <a:r>
              <a:rPr lang="en-CA" dirty="0"/>
              <a:t>Notice how the carbon atom that was not split now has six hydrogens on it? Let’s see how this makes sense by selecting to view only one “part” at a time. </a:t>
            </a:r>
          </a:p>
          <a:p>
            <a:endParaRPr lang="en-CA" dirty="0"/>
          </a:p>
          <a:p>
            <a:r>
              <a:rPr lang="en-CA" dirty="0"/>
              <a:t>You can also select to update your weights now. </a:t>
            </a:r>
          </a:p>
        </p:txBody>
      </p:sp>
      <p:pic>
        <p:nvPicPr>
          <p:cNvPr id="3" name="Picture 2"/>
          <p:cNvPicPr>
            <a:picLocks noChangeAspect="1"/>
          </p:cNvPicPr>
          <p:nvPr/>
        </p:nvPicPr>
        <p:blipFill rotWithShape="1">
          <a:blip r:embed="rId2"/>
          <a:srcRect l="62254" b="7225"/>
          <a:stretch/>
        </p:blipFill>
        <p:spPr>
          <a:xfrm>
            <a:off x="5692462" y="858505"/>
            <a:ext cx="3451538" cy="4769563"/>
          </a:xfrm>
          <a:prstGeom prst="rect">
            <a:avLst/>
          </a:prstGeom>
        </p:spPr>
      </p:pic>
      <p:cxnSp>
        <p:nvCxnSpPr>
          <p:cNvPr id="5" name="Straight Arrow Connector 4"/>
          <p:cNvCxnSpPr/>
          <p:nvPr/>
        </p:nvCxnSpPr>
        <p:spPr>
          <a:xfrm>
            <a:off x="3103807" y="4597759"/>
            <a:ext cx="2794717" cy="11590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631842" y="3415127"/>
            <a:ext cx="2601533" cy="1890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223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102" y="104150"/>
            <a:ext cx="8005247" cy="1754326"/>
          </a:xfrm>
          <a:prstGeom prst="rect">
            <a:avLst/>
          </a:prstGeom>
          <a:noFill/>
        </p:spPr>
        <p:txBody>
          <a:bodyPr wrap="square" rtlCol="0">
            <a:spAutoFit/>
          </a:bodyPr>
          <a:lstStyle/>
          <a:p>
            <a:r>
              <a:rPr lang="en-CA" dirty="0"/>
              <a:t>In this tutorial I have deliberately not included screenshots of my model because </a:t>
            </a:r>
            <a:r>
              <a:rPr lang="en-CA"/>
              <a:t>I didn’t </a:t>
            </a:r>
            <a:r>
              <a:rPr lang="en-CA" dirty="0"/>
              <a:t>want to give away the answer!</a:t>
            </a:r>
          </a:p>
          <a:p>
            <a:endParaRPr lang="en-CA" dirty="0"/>
          </a:p>
          <a:p>
            <a:r>
              <a:rPr lang="en-CA" dirty="0"/>
              <a:t>I’ve posted this as a file that you can edit. Why don’t you go back, work through it again, and add your own notes and screenshots? You can start from scratch by going to Model </a:t>
            </a:r>
            <a:r>
              <a:rPr lang="en-CA" dirty="0">
                <a:sym typeface="Wingdings" panose="05000000000000000000" pitchFamily="2" charset="2"/>
              </a:rPr>
              <a:t> Reset</a:t>
            </a:r>
            <a:endParaRPr lang="en-CA" dirty="0"/>
          </a:p>
        </p:txBody>
      </p:sp>
      <p:pic>
        <p:nvPicPr>
          <p:cNvPr id="5" name="Picture 4"/>
          <p:cNvPicPr>
            <a:picLocks noChangeAspect="1"/>
          </p:cNvPicPr>
          <p:nvPr/>
        </p:nvPicPr>
        <p:blipFill rotWithShape="1">
          <a:blip r:embed="rId2"/>
          <a:srcRect b="10496"/>
          <a:stretch/>
        </p:blipFill>
        <p:spPr>
          <a:xfrm>
            <a:off x="0" y="2256609"/>
            <a:ext cx="9144000" cy="4601391"/>
          </a:xfrm>
          <a:prstGeom prst="rect">
            <a:avLst/>
          </a:prstGeom>
        </p:spPr>
      </p:pic>
      <p:cxnSp>
        <p:nvCxnSpPr>
          <p:cNvPr id="8" name="Straight Arrow Connector 7"/>
          <p:cNvCxnSpPr/>
          <p:nvPr/>
        </p:nvCxnSpPr>
        <p:spPr>
          <a:xfrm flipH="1">
            <a:off x="1231146" y="1762539"/>
            <a:ext cx="637411" cy="21300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58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797" y="1893194"/>
            <a:ext cx="1796454" cy="369332"/>
          </a:xfrm>
          <a:prstGeom prst="rect">
            <a:avLst/>
          </a:prstGeom>
          <a:noFill/>
        </p:spPr>
        <p:txBody>
          <a:bodyPr wrap="none" rtlCol="0">
            <a:spAutoFit/>
          </a:bodyPr>
          <a:lstStyle/>
          <a:p>
            <a:r>
              <a:rPr lang="en-CA" dirty="0"/>
              <a:t>Reaction Scheme</a:t>
            </a:r>
          </a:p>
        </p:txBody>
      </p:sp>
      <p:pic>
        <p:nvPicPr>
          <p:cNvPr id="2" name="Picture 1"/>
          <p:cNvPicPr>
            <a:picLocks noChangeAspect="1"/>
          </p:cNvPicPr>
          <p:nvPr/>
        </p:nvPicPr>
        <p:blipFill rotWithShape="1">
          <a:blip r:embed="rId2"/>
          <a:srcRect b="8227"/>
          <a:stretch/>
        </p:blipFill>
        <p:spPr>
          <a:xfrm>
            <a:off x="0" y="1489570"/>
            <a:ext cx="9144000" cy="4718047"/>
          </a:xfrm>
          <a:prstGeom prst="rect">
            <a:avLst/>
          </a:prstGeom>
        </p:spPr>
      </p:pic>
      <p:cxnSp>
        <p:nvCxnSpPr>
          <p:cNvPr id="5" name="Straight Arrow Connector 4"/>
          <p:cNvCxnSpPr/>
          <p:nvPr/>
        </p:nvCxnSpPr>
        <p:spPr>
          <a:xfrm>
            <a:off x="2524259" y="206062"/>
            <a:ext cx="3992451" cy="20564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621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797" y="1893194"/>
            <a:ext cx="1796454" cy="369332"/>
          </a:xfrm>
          <a:prstGeom prst="rect">
            <a:avLst/>
          </a:prstGeom>
          <a:noFill/>
        </p:spPr>
        <p:txBody>
          <a:bodyPr wrap="none" rtlCol="0">
            <a:spAutoFit/>
          </a:bodyPr>
          <a:lstStyle/>
          <a:p>
            <a:r>
              <a:rPr lang="en-CA" dirty="0"/>
              <a:t>Reaction Scheme</a:t>
            </a:r>
          </a:p>
        </p:txBody>
      </p:sp>
      <p:pic>
        <p:nvPicPr>
          <p:cNvPr id="2" name="Picture 1"/>
          <p:cNvPicPr>
            <a:picLocks noChangeAspect="1"/>
          </p:cNvPicPr>
          <p:nvPr/>
        </p:nvPicPr>
        <p:blipFill rotWithShape="1">
          <a:blip r:embed="rId2"/>
          <a:srcRect b="7476"/>
          <a:stretch/>
        </p:blipFill>
        <p:spPr>
          <a:xfrm>
            <a:off x="0" y="1893194"/>
            <a:ext cx="9144000" cy="4756684"/>
          </a:xfrm>
          <a:prstGeom prst="rect">
            <a:avLst/>
          </a:prstGeom>
        </p:spPr>
      </p:pic>
      <p:cxnSp>
        <p:nvCxnSpPr>
          <p:cNvPr id="6" name="Straight Arrow Connector 5"/>
          <p:cNvCxnSpPr/>
          <p:nvPr/>
        </p:nvCxnSpPr>
        <p:spPr>
          <a:xfrm>
            <a:off x="2302024" y="1700012"/>
            <a:ext cx="3992451" cy="20564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8789" y="1159099"/>
            <a:ext cx="4704045" cy="369332"/>
          </a:xfrm>
          <a:prstGeom prst="rect">
            <a:avLst/>
          </a:prstGeom>
          <a:noFill/>
        </p:spPr>
        <p:txBody>
          <a:bodyPr wrap="none" rtlCol="0">
            <a:spAutoFit/>
          </a:bodyPr>
          <a:lstStyle/>
          <a:p>
            <a:r>
              <a:rPr lang="en-CA" dirty="0"/>
              <a:t>Hit this dropdown arrow, NOT the word “Solve”!</a:t>
            </a:r>
          </a:p>
        </p:txBody>
      </p:sp>
    </p:spTree>
    <p:extLst>
      <p:ext uri="{BB962C8B-B14F-4D97-AF65-F5344CB8AC3E}">
        <p14:creationId xmlns:p14="http://schemas.microsoft.com/office/powerpoint/2010/main" val="197194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1" t="-13277" r="-141" b="20753"/>
          <a:stretch/>
        </p:blipFill>
        <p:spPr>
          <a:xfrm>
            <a:off x="0" y="716839"/>
            <a:ext cx="9144000" cy="4756684"/>
          </a:xfrm>
          <a:prstGeom prst="rect">
            <a:avLst/>
          </a:prstGeom>
        </p:spPr>
      </p:pic>
      <p:cxnSp>
        <p:nvCxnSpPr>
          <p:cNvPr id="5" name="Straight Arrow Connector 4"/>
          <p:cNvCxnSpPr/>
          <p:nvPr/>
        </p:nvCxnSpPr>
        <p:spPr>
          <a:xfrm>
            <a:off x="2302024" y="1017434"/>
            <a:ext cx="4060139" cy="24083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065172" y="3095181"/>
            <a:ext cx="3063025" cy="11011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908" y="94104"/>
            <a:ext cx="8582369" cy="923330"/>
          </a:xfrm>
          <a:prstGeom prst="rect">
            <a:avLst/>
          </a:prstGeom>
          <a:noFill/>
        </p:spPr>
        <p:txBody>
          <a:bodyPr wrap="square" rtlCol="0">
            <a:spAutoFit/>
          </a:bodyPr>
          <a:lstStyle/>
          <a:p>
            <a:r>
              <a:rPr lang="en-CA" dirty="0"/>
              <a:t>Select the program that you want to use to solve your structure. </a:t>
            </a:r>
            <a:r>
              <a:rPr lang="en-CA" dirty="0" err="1"/>
              <a:t>ShelxT</a:t>
            </a:r>
            <a:r>
              <a:rPr lang="en-CA" dirty="0"/>
              <a:t> has become very popular, and we will use it today, but there are other powerful ways to solve structures, especially if you are encountering problems.</a:t>
            </a:r>
          </a:p>
        </p:txBody>
      </p:sp>
      <p:sp>
        <p:nvSpPr>
          <p:cNvPr id="9" name="TextBox 8"/>
          <p:cNvSpPr txBox="1"/>
          <p:nvPr/>
        </p:nvSpPr>
        <p:spPr>
          <a:xfrm>
            <a:off x="488167" y="2264258"/>
            <a:ext cx="2892894" cy="1754326"/>
          </a:xfrm>
          <a:prstGeom prst="rect">
            <a:avLst/>
          </a:prstGeom>
          <a:noFill/>
        </p:spPr>
        <p:txBody>
          <a:bodyPr wrap="square" rtlCol="0">
            <a:spAutoFit/>
          </a:bodyPr>
          <a:lstStyle/>
          <a:p>
            <a:r>
              <a:rPr lang="en-CA" dirty="0"/>
              <a:t>Sometimes you may want to look at other possible </a:t>
            </a:r>
            <a:r>
              <a:rPr lang="en-CA" dirty="0" err="1"/>
              <a:t>spacegroups</a:t>
            </a:r>
            <a:r>
              <a:rPr lang="en-CA" dirty="0"/>
              <a:t> (you won’t have </a:t>
            </a:r>
            <a:r>
              <a:rPr lang="en-CA" dirty="0" err="1"/>
              <a:t>Rigaku’s</a:t>
            </a:r>
            <a:r>
              <a:rPr lang="en-CA" dirty="0"/>
              <a:t> Explain as a possibility; Bruker users could also do this in XPREP)</a:t>
            </a:r>
          </a:p>
        </p:txBody>
      </p:sp>
      <p:sp>
        <p:nvSpPr>
          <p:cNvPr id="10" name="TextBox 9"/>
          <p:cNvSpPr txBox="1"/>
          <p:nvPr/>
        </p:nvSpPr>
        <p:spPr>
          <a:xfrm>
            <a:off x="218941" y="5988676"/>
            <a:ext cx="8404336" cy="369332"/>
          </a:xfrm>
          <a:prstGeom prst="rect">
            <a:avLst/>
          </a:prstGeom>
          <a:noFill/>
        </p:spPr>
        <p:txBody>
          <a:bodyPr wrap="square" rtlCol="0">
            <a:spAutoFit/>
          </a:bodyPr>
          <a:lstStyle/>
          <a:p>
            <a:r>
              <a:rPr lang="en-CA" dirty="0"/>
              <a:t>Once you have selected your method for solving the structure, hit “Solve”</a:t>
            </a:r>
          </a:p>
        </p:txBody>
      </p:sp>
      <p:cxnSp>
        <p:nvCxnSpPr>
          <p:cNvPr id="11" name="Straight Arrow Connector 10"/>
          <p:cNvCxnSpPr/>
          <p:nvPr/>
        </p:nvCxnSpPr>
        <p:spPr>
          <a:xfrm flipH="1" flipV="1">
            <a:off x="5988676" y="3322749"/>
            <a:ext cx="1429555" cy="27735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606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797" y="1893194"/>
            <a:ext cx="1796454" cy="369332"/>
          </a:xfrm>
          <a:prstGeom prst="rect">
            <a:avLst/>
          </a:prstGeom>
          <a:noFill/>
        </p:spPr>
        <p:txBody>
          <a:bodyPr wrap="none" rtlCol="0">
            <a:spAutoFit/>
          </a:bodyPr>
          <a:lstStyle/>
          <a:p>
            <a:r>
              <a:rPr lang="en-CA" dirty="0"/>
              <a:t>Reaction Scheme</a:t>
            </a:r>
          </a:p>
        </p:txBody>
      </p:sp>
      <p:pic>
        <p:nvPicPr>
          <p:cNvPr id="2" name="Picture 1"/>
          <p:cNvPicPr>
            <a:picLocks noChangeAspect="1"/>
          </p:cNvPicPr>
          <p:nvPr/>
        </p:nvPicPr>
        <p:blipFill rotWithShape="1">
          <a:blip r:embed="rId2"/>
          <a:srcRect b="7977"/>
          <a:stretch/>
        </p:blipFill>
        <p:spPr>
          <a:xfrm>
            <a:off x="0" y="858505"/>
            <a:ext cx="9144000" cy="4730926"/>
          </a:xfrm>
          <a:prstGeom prst="rect">
            <a:avLst/>
          </a:prstGeom>
        </p:spPr>
      </p:pic>
      <p:sp>
        <p:nvSpPr>
          <p:cNvPr id="3" name="TextBox 2"/>
          <p:cNvSpPr txBox="1"/>
          <p:nvPr/>
        </p:nvSpPr>
        <p:spPr>
          <a:xfrm>
            <a:off x="386366" y="360608"/>
            <a:ext cx="1468864" cy="369332"/>
          </a:xfrm>
          <a:prstGeom prst="rect">
            <a:avLst/>
          </a:prstGeom>
          <a:noFill/>
        </p:spPr>
        <p:txBody>
          <a:bodyPr wrap="none" rtlCol="0">
            <a:spAutoFit/>
          </a:bodyPr>
          <a:lstStyle/>
          <a:p>
            <a:r>
              <a:rPr lang="en-CA" dirty="0" err="1"/>
              <a:t>ShelxT</a:t>
            </a:r>
            <a:r>
              <a:rPr lang="en-CA" dirty="0"/>
              <a:t> results</a:t>
            </a:r>
          </a:p>
        </p:txBody>
      </p:sp>
      <p:cxnSp>
        <p:nvCxnSpPr>
          <p:cNvPr id="5" name="Straight Arrow Connector 4"/>
          <p:cNvCxnSpPr>
            <a:stCxn id="3" idx="3"/>
          </p:cNvCxnSpPr>
          <p:nvPr/>
        </p:nvCxnSpPr>
        <p:spPr>
          <a:xfrm>
            <a:off x="1855230" y="545274"/>
            <a:ext cx="3837232" cy="23138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403797" y="729940"/>
            <a:ext cx="0" cy="493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6366" y="5924282"/>
            <a:ext cx="8524898" cy="646331"/>
          </a:xfrm>
          <a:prstGeom prst="rect">
            <a:avLst/>
          </a:prstGeom>
          <a:noFill/>
        </p:spPr>
        <p:txBody>
          <a:bodyPr wrap="none" rtlCol="0">
            <a:spAutoFit/>
          </a:bodyPr>
          <a:lstStyle/>
          <a:p>
            <a:r>
              <a:rPr lang="en-CA" dirty="0"/>
              <a:t>But where is my solution?</a:t>
            </a:r>
          </a:p>
          <a:p>
            <a:r>
              <a:rPr lang="en-CA" dirty="0"/>
              <a:t>Mouse: Hold down the right click button and drag your mouse forward (up); do not scroll</a:t>
            </a:r>
          </a:p>
        </p:txBody>
      </p:sp>
    </p:spTree>
    <p:extLst>
      <p:ext uri="{BB962C8B-B14F-4D97-AF65-F5344CB8AC3E}">
        <p14:creationId xmlns:p14="http://schemas.microsoft.com/office/powerpoint/2010/main" val="711500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0609" y="2067059"/>
            <a:ext cx="3113929" cy="923330"/>
          </a:xfrm>
          <a:prstGeom prst="rect">
            <a:avLst/>
          </a:prstGeom>
          <a:noFill/>
        </p:spPr>
        <p:txBody>
          <a:bodyPr wrap="none" rtlCol="0">
            <a:spAutoFit/>
          </a:bodyPr>
          <a:lstStyle/>
          <a:p>
            <a:r>
              <a:rPr lang="en-CA" dirty="0"/>
              <a:t>Does this solution make sense?</a:t>
            </a:r>
          </a:p>
          <a:p>
            <a:endParaRPr lang="en-CA" dirty="0"/>
          </a:p>
          <a:p>
            <a:endParaRPr lang="en-CA" dirty="0"/>
          </a:p>
        </p:txBody>
      </p:sp>
      <p:pic>
        <p:nvPicPr>
          <p:cNvPr id="3" name="Picture 2"/>
          <p:cNvPicPr>
            <a:picLocks noChangeAspect="1"/>
          </p:cNvPicPr>
          <p:nvPr/>
        </p:nvPicPr>
        <p:blipFill rotWithShape="1">
          <a:blip r:embed="rId2"/>
          <a:srcRect b="7225"/>
          <a:stretch/>
        </p:blipFill>
        <p:spPr>
          <a:xfrm>
            <a:off x="0" y="2088437"/>
            <a:ext cx="9144000" cy="4769563"/>
          </a:xfrm>
          <a:prstGeom prst="rect">
            <a:avLst/>
          </a:prstGeom>
        </p:spPr>
      </p:pic>
      <p:sp>
        <p:nvSpPr>
          <p:cNvPr id="5" name="Rectangle 4"/>
          <p:cNvSpPr/>
          <p:nvPr/>
        </p:nvSpPr>
        <p:spPr>
          <a:xfrm>
            <a:off x="-141668" y="1886755"/>
            <a:ext cx="5640947" cy="4649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270456" y="540913"/>
            <a:ext cx="5534528" cy="2585323"/>
          </a:xfrm>
          <a:prstGeom prst="rect">
            <a:avLst/>
          </a:prstGeom>
          <a:noFill/>
        </p:spPr>
        <p:txBody>
          <a:bodyPr wrap="none" rtlCol="0">
            <a:spAutoFit/>
          </a:bodyPr>
          <a:lstStyle/>
          <a:p>
            <a:r>
              <a:rPr lang="en-CA" dirty="0"/>
              <a:t>Does this solution make sense? Go back to your reaction.</a:t>
            </a:r>
          </a:p>
          <a:p>
            <a:endParaRPr lang="en-CA" dirty="0"/>
          </a:p>
          <a:p>
            <a:r>
              <a:rPr lang="en-CA" dirty="0"/>
              <a:t>A few things to try:</a:t>
            </a:r>
          </a:p>
          <a:p>
            <a:endParaRPr lang="en-CA" dirty="0"/>
          </a:p>
          <a:p>
            <a:r>
              <a:rPr lang="en-CA" dirty="0" err="1"/>
              <a:t>Fn</a:t>
            </a:r>
            <a:r>
              <a:rPr lang="en-CA" dirty="0"/>
              <a:t> F4</a:t>
            </a:r>
          </a:p>
          <a:p>
            <a:r>
              <a:rPr lang="en-CA" dirty="0"/>
              <a:t>Ctrl T</a:t>
            </a:r>
          </a:p>
          <a:p>
            <a:endParaRPr lang="en-CA" dirty="0"/>
          </a:p>
          <a:p>
            <a:r>
              <a:rPr lang="en-CA" dirty="0"/>
              <a:t>Type “grow”</a:t>
            </a:r>
          </a:p>
          <a:p>
            <a:r>
              <a:rPr lang="en-CA" dirty="0"/>
              <a:t>Type “fuse”</a:t>
            </a:r>
          </a:p>
        </p:txBody>
      </p:sp>
      <p:sp>
        <p:nvSpPr>
          <p:cNvPr id="7" name="TextBox 6"/>
          <p:cNvSpPr txBox="1"/>
          <p:nvPr/>
        </p:nvSpPr>
        <p:spPr>
          <a:xfrm>
            <a:off x="2400429" y="4168581"/>
            <a:ext cx="2341795" cy="646331"/>
          </a:xfrm>
          <a:prstGeom prst="rect">
            <a:avLst/>
          </a:prstGeom>
          <a:noFill/>
        </p:spPr>
        <p:txBody>
          <a:bodyPr wrap="none" rtlCol="0">
            <a:spAutoFit/>
          </a:bodyPr>
          <a:lstStyle/>
          <a:p>
            <a:r>
              <a:rPr lang="en-CA" dirty="0"/>
              <a:t>Go to “Refine” arrow</a:t>
            </a:r>
          </a:p>
          <a:p>
            <a:r>
              <a:rPr lang="en-CA" dirty="0"/>
              <a:t>(Don’t hit “Refine” yet!</a:t>
            </a:r>
          </a:p>
        </p:txBody>
      </p:sp>
      <p:cxnSp>
        <p:nvCxnSpPr>
          <p:cNvPr id="10" name="Straight Arrow Connector 9"/>
          <p:cNvCxnSpPr/>
          <p:nvPr/>
        </p:nvCxnSpPr>
        <p:spPr>
          <a:xfrm flipV="1">
            <a:off x="4572000" y="3966694"/>
            <a:ext cx="2550017" cy="386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12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152" y="1017431"/>
            <a:ext cx="4816699" cy="2585323"/>
          </a:xfrm>
          <a:prstGeom prst="rect">
            <a:avLst/>
          </a:prstGeom>
          <a:noFill/>
        </p:spPr>
        <p:txBody>
          <a:bodyPr wrap="square" rtlCol="0">
            <a:spAutoFit/>
          </a:bodyPr>
          <a:lstStyle/>
          <a:p>
            <a:r>
              <a:rPr lang="en-CA" dirty="0"/>
              <a:t>Disagree with the preliminary atom assignments?</a:t>
            </a:r>
          </a:p>
          <a:p>
            <a:endParaRPr lang="en-CA" dirty="0"/>
          </a:p>
          <a:p>
            <a:r>
              <a:rPr lang="en-CA" dirty="0"/>
              <a:t>Click on atoms you would like to reassign, and click on the identity that you think they should be.</a:t>
            </a:r>
          </a:p>
          <a:p>
            <a:endParaRPr lang="en-CA" dirty="0"/>
          </a:p>
          <a:p>
            <a:r>
              <a:rPr lang="en-CA" dirty="0"/>
              <a:t>(The “…” option will allow you</a:t>
            </a:r>
          </a:p>
          <a:p>
            <a:r>
              <a:rPr lang="en-CA" dirty="0"/>
              <a:t>to select atom types that were not</a:t>
            </a:r>
          </a:p>
          <a:p>
            <a:r>
              <a:rPr lang="en-CA" dirty="0"/>
              <a:t>included in your original formula.)</a:t>
            </a:r>
          </a:p>
        </p:txBody>
      </p:sp>
      <p:pic>
        <p:nvPicPr>
          <p:cNvPr id="2" name="Picture 1"/>
          <p:cNvPicPr>
            <a:picLocks noChangeAspect="1"/>
          </p:cNvPicPr>
          <p:nvPr/>
        </p:nvPicPr>
        <p:blipFill rotWithShape="1">
          <a:blip r:embed="rId2"/>
          <a:srcRect l="58732" b="9980"/>
          <a:stretch/>
        </p:blipFill>
        <p:spPr>
          <a:xfrm>
            <a:off x="5370490" y="858505"/>
            <a:ext cx="3773510" cy="4627895"/>
          </a:xfrm>
          <a:prstGeom prst="rect">
            <a:avLst/>
          </a:prstGeom>
        </p:spPr>
      </p:pic>
      <p:cxnSp>
        <p:nvCxnSpPr>
          <p:cNvPr id="5" name="Straight Arrow Connector 4"/>
          <p:cNvCxnSpPr/>
          <p:nvPr/>
        </p:nvCxnSpPr>
        <p:spPr>
          <a:xfrm>
            <a:off x="1751527" y="2228045"/>
            <a:ext cx="4971245" cy="200910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0152" y="3679632"/>
            <a:ext cx="4816699" cy="2862322"/>
          </a:xfrm>
          <a:prstGeom prst="rect">
            <a:avLst/>
          </a:prstGeom>
          <a:noFill/>
        </p:spPr>
        <p:txBody>
          <a:bodyPr wrap="square" rtlCol="0">
            <a:spAutoFit/>
          </a:bodyPr>
          <a:lstStyle/>
          <a:p>
            <a:r>
              <a:rPr lang="en-CA" dirty="0"/>
              <a:t>Do you see atoms that shouldn’t be there? </a:t>
            </a:r>
          </a:p>
          <a:p>
            <a:endParaRPr lang="en-CA" dirty="0"/>
          </a:p>
          <a:p>
            <a:r>
              <a:rPr lang="en-CA" dirty="0"/>
              <a:t>Click on them and hit “Delete” on your keyboard.</a:t>
            </a:r>
          </a:p>
          <a:p>
            <a:endParaRPr lang="en-CA" dirty="0"/>
          </a:p>
          <a:p>
            <a:r>
              <a:rPr lang="en-CA" dirty="0"/>
              <a:t>Note: Sometimes it can be tricky to select atoms (like in this case.) You can also select bonds and delete those (this makes selecting the atom easier.) You can also hold down Shift and your left mouse button to draw a box around the atoms you want to select.</a:t>
            </a:r>
          </a:p>
        </p:txBody>
      </p:sp>
      <p:sp>
        <p:nvSpPr>
          <p:cNvPr id="8" name="TextBox 7"/>
          <p:cNvSpPr txBox="1"/>
          <p:nvPr/>
        </p:nvSpPr>
        <p:spPr>
          <a:xfrm>
            <a:off x="5309829" y="5657671"/>
            <a:ext cx="3834171" cy="1200329"/>
          </a:xfrm>
          <a:prstGeom prst="rect">
            <a:avLst/>
          </a:prstGeom>
          <a:noFill/>
        </p:spPr>
        <p:txBody>
          <a:bodyPr wrap="square" rtlCol="0">
            <a:spAutoFit/>
          </a:bodyPr>
          <a:lstStyle/>
          <a:p>
            <a:r>
              <a:rPr lang="en-CA" b="1" dirty="0">
                <a:solidFill>
                  <a:srgbClr val="00B050"/>
                </a:solidFill>
              </a:rPr>
              <a:t>IN OLEX2 THERE ARE MANY, MANY WAYS TO ACHIEVE THE SAME GOAL! SHARE YOUR TIPS! :-D</a:t>
            </a:r>
          </a:p>
          <a:p>
            <a:endParaRPr lang="en-CA" dirty="0"/>
          </a:p>
        </p:txBody>
      </p:sp>
    </p:spTree>
    <p:extLst>
      <p:ext uri="{BB962C8B-B14F-4D97-AF65-F5344CB8AC3E}">
        <p14:creationId xmlns:p14="http://schemas.microsoft.com/office/powerpoint/2010/main" val="23766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4698" y="1545464"/>
            <a:ext cx="4636395" cy="2862322"/>
          </a:xfrm>
          <a:prstGeom prst="rect">
            <a:avLst/>
          </a:prstGeom>
          <a:noFill/>
        </p:spPr>
        <p:txBody>
          <a:bodyPr wrap="square" rtlCol="0">
            <a:spAutoFit/>
          </a:bodyPr>
          <a:lstStyle/>
          <a:p>
            <a:r>
              <a:rPr lang="en-CA" dirty="0"/>
              <a:t>Select your refinement program (</a:t>
            </a:r>
            <a:r>
              <a:rPr lang="en-CA" dirty="0" err="1"/>
              <a:t>ShelxL</a:t>
            </a:r>
            <a:r>
              <a:rPr lang="en-CA" dirty="0"/>
              <a:t>)</a:t>
            </a:r>
          </a:p>
          <a:p>
            <a:endParaRPr lang="en-CA" dirty="0"/>
          </a:p>
          <a:p>
            <a:endParaRPr lang="en-CA" dirty="0"/>
          </a:p>
          <a:p>
            <a:endParaRPr lang="en-CA" dirty="0"/>
          </a:p>
          <a:p>
            <a:r>
              <a:rPr lang="en-CA" dirty="0"/>
              <a:t>Note that it has selected the reflection file with the same file name; if you have other reflection files in this folder, you can select the one you want to use. </a:t>
            </a:r>
          </a:p>
          <a:p>
            <a:endParaRPr lang="en-CA" dirty="0"/>
          </a:p>
          <a:p>
            <a:endParaRPr lang="en-CA" dirty="0"/>
          </a:p>
        </p:txBody>
      </p:sp>
      <p:pic>
        <p:nvPicPr>
          <p:cNvPr id="2" name="Picture 1"/>
          <p:cNvPicPr>
            <a:picLocks noChangeAspect="1"/>
          </p:cNvPicPr>
          <p:nvPr/>
        </p:nvPicPr>
        <p:blipFill rotWithShape="1">
          <a:blip r:embed="rId2"/>
          <a:srcRect l="61268" b="7977"/>
          <a:stretch/>
        </p:blipFill>
        <p:spPr>
          <a:xfrm>
            <a:off x="5602310" y="858505"/>
            <a:ext cx="3541690" cy="4730926"/>
          </a:xfrm>
          <a:prstGeom prst="rect">
            <a:avLst/>
          </a:prstGeom>
        </p:spPr>
      </p:pic>
      <p:cxnSp>
        <p:nvCxnSpPr>
          <p:cNvPr id="5" name="Straight Arrow Connector 4"/>
          <p:cNvCxnSpPr/>
          <p:nvPr/>
        </p:nvCxnSpPr>
        <p:spPr>
          <a:xfrm>
            <a:off x="4146997" y="1931831"/>
            <a:ext cx="2601533" cy="99167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406202" y="3223968"/>
            <a:ext cx="4966953" cy="5366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91830" y="5889895"/>
            <a:ext cx="4113400" cy="923330"/>
          </a:xfrm>
          <a:prstGeom prst="rect">
            <a:avLst/>
          </a:prstGeom>
          <a:noFill/>
        </p:spPr>
        <p:txBody>
          <a:bodyPr wrap="square" rtlCol="0">
            <a:spAutoFit/>
          </a:bodyPr>
          <a:lstStyle/>
          <a:p>
            <a:r>
              <a:rPr lang="en-CA" dirty="0"/>
              <a:t>If you feel like you are in a good place to get started with your refinement, hit “Refine”</a:t>
            </a:r>
          </a:p>
        </p:txBody>
      </p:sp>
      <p:cxnSp>
        <p:nvCxnSpPr>
          <p:cNvPr id="10" name="Straight Arrow Connector 9"/>
          <p:cNvCxnSpPr/>
          <p:nvPr/>
        </p:nvCxnSpPr>
        <p:spPr>
          <a:xfrm flipH="1" flipV="1">
            <a:off x="6890197" y="2743200"/>
            <a:ext cx="1481072" cy="36083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6607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464</TotalTime>
  <Words>1802</Words>
  <Application>Microsoft Office PowerPoint</Application>
  <PresentationFormat>On-screen Show (4:3)</PresentationFormat>
  <Paragraphs>227</Paragraphs>
  <Slides>23</Slides>
  <Notes>0</Notes>
  <HiddenSlides>0</HiddenSlides>
  <MMClips>0</MMClips>
  <ScaleCrop>false</ScaleCrop>
  <HeadingPairs>
    <vt:vector size="8" baseType="variant">
      <vt:variant>
        <vt:lpstr>Fonts Used</vt:lpstr>
      </vt:variant>
      <vt:variant>
        <vt:i4>3</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8" baseType="lpstr">
      <vt:lpstr>Arial</vt:lpstr>
      <vt:lpstr>Calibri</vt:lpstr>
      <vt:lpstr>Calibri Light</vt:lpstr>
      <vt:lpstr>Office Theme</vt:lpstr>
      <vt:lpstr>ChemSketch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Dawe</dc:creator>
  <cp:lastModifiedBy>Louise Dawe</cp:lastModifiedBy>
  <cp:revision>37</cp:revision>
  <dcterms:created xsi:type="dcterms:W3CDTF">2018-05-21T15:11:41Z</dcterms:created>
  <dcterms:modified xsi:type="dcterms:W3CDTF">2022-06-09T03:44:12Z</dcterms:modified>
</cp:coreProperties>
</file>